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452" r:id="rId2"/>
    <p:sldId id="10942" r:id="rId3"/>
    <p:sldId id="10944" r:id="rId4"/>
    <p:sldId id="10943" r:id="rId5"/>
    <p:sldId id="2453" r:id="rId6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nami0218@icloud.com" initials="" lastIdx="1" clrIdx="0">
    <p:extLst>
      <p:ext uri="{19B8F6BF-5375-455C-9EA6-DF929625EA0E}">
        <p15:presenceInfo xmlns:p15="http://schemas.microsoft.com/office/powerpoint/2012/main" userId="b006b672b64fbdf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AAFC"/>
    <a:srgbClr val="A2B9E2"/>
    <a:srgbClr val="6D91D1"/>
    <a:srgbClr val="0000CC"/>
    <a:srgbClr val="3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037" autoAdjust="0"/>
  </p:normalViewPr>
  <p:slideViewPr>
    <p:cSldViewPr snapToGrid="0">
      <p:cViewPr varScale="1">
        <p:scale>
          <a:sx n="65" d="100"/>
          <a:sy n="65" d="100"/>
        </p:scale>
        <p:origin x="9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9ADB33-FD69-4020-9642-8C86BA949AB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55197CD-8011-4485-924C-3DC56D1E9E2F}">
      <dgm:prSet phldrT="[テキスト]" custT="1"/>
      <dgm:spPr>
        <a:noFill/>
        <a:ln>
          <a:noFill/>
        </a:ln>
      </dgm:spPr>
      <dgm:t>
        <a:bodyPr/>
        <a:lstStyle/>
        <a:p>
          <a:r>
            <a:rPr kumimoji="1" lang="ja-JP" altLang="en-US" sz="2800" b="1" dirty="0">
              <a:solidFill>
                <a:schemeClr val="tx1"/>
              </a:solidFill>
            </a:rPr>
            <a:t>自己肯定感</a:t>
          </a:r>
          <a:endParaRPr kumimoji="1" lang="en-US" altLang="ja-JP" sz="2800" b="1" dirty="0">
            <a:solidFill>
              <a:schemeClr val="tx1"/>
            </a:solidFill>
          </a:endParaRPr>
        </a:p>
        <a:p>
          <a:r>
            <a:rPr kumimoji="1" lang="ja-JP" altLang="en-US" sz="2800" b="1" dirty="0">
              <a:solidFill>
                <a:schemeClr val="tx1"/>
              </a:solidFill>
            </a:rPr>
            <a:t>運動有能感</a:t>
          </a:r>
        </a:p>
      </dgm:t>
    </dgm:pt>
    <dgm:pt modelId="{A62AF423-F105-49FD-8007-3B2EC35CC5DA}" type="parTrans" cxnId="{959EE883-46F1-4844-9D6C-3DCEA59A0091}">
      <dgm:prSet/>
      <dgm:spPr/>
      <dgm:t>
        <a:bodyPr/>
        <a:lstStyle/>
        <a:p>
          <a:endParaRPr kumimoji="1" lang="ja-JP" altLang="en-US"/>
        </a:p>
      </dgm:t>
    </dgm:pt>
    <dgm:pt modelId="{8A1DABF1-E39F-4E24-B3F2-9225933CBDA4}" type="sibTrans" cxnId="{959EE883-46F1-4844-9D6C-3DCEA59A0091}">
      <dgm:prSet/>
      <dgm:spPr/>
      <dgm:t>
        <a:bodyPr/>
        <a:lstStyle/>
        <a:p>
          <a:endParaRPr kumimoji="1" lang="ja-JP" altLang="en-US"/>
        </a:p>
      </dgm:t>
    </dgm:pt>
    <dgm:pt modelId="{087283B9-67EF-4974-B935-F8AD0862A050}">
      <dgm:prSet phldrT="[テキスト]" custT="1"/>
      <dgm:spPr/>
      <dgm:t>
        <a:bodyPr/>
        <a:lstStyle/>
        <a:p>
          <a:r>
            <a:rPr kumimoji="1" lang="ja-JP" altLang="en-US" sz="9600" b="1" dirty="0"/>
            <a:t>心</a:t>
          </a:r>
        </a:p>
      </dgm:t>
    </dgm:pt>
    <dgm:pt modelId="{9A5BFB5A-67B7-4ACA-8FC3-BBABB251A502}" type="parTrans" cxnId="{5F2EE0D8-E34C-40B9-8917-9086ED7BDE01}">
      <dgm:prSet/>
      <dgm:spPr/>
      <dgm:t>
        <a:bodyPr/>
        <a:lstStyle/>
        <a:p>
          <a:endParaRPr kumimoji="1" lang="ja-JP" altLang="en-US"/>
        </a:p>
      </dgm:t>
    </dgm:pt>
    <dgm:pt modelId="{03C9A22B-562E-45B5-AD59-AF3857BBF352}" type="sibTrans" cxnId="{5F2EE0D8-E34C-40B9-8917-9086ED7BDE01}">
      <dgm:prSet/>
      <dgm:spPr/>
      <dgm:t>
        <a:bodyPr/>
        <a:lstStyle/>
        <a:p>
          <a:endParaRPr kumimoji="1" lang="ja-JP" altLang="en-US"/>
        </a:p>
      </dgm:t>
    </dgm:pt>
    <dgm:pt modelId="{D02A39C6-9824-4491-851D-F665082DC441}">
      <dgm:prSet phldrT="[テキスト]"/>
      <dgm:spPr/>
      <dgm:t>
        <a:bodyPr/>
        <a:lstStyle/>
        <a:p>
          <a:r>
            <a:rPr kumimoji="1" lang="ja-JP" altLang="en-US" b="1" dirty="0"/>
            <a:t>技</a:t>
          </a:r>
        </a:p>
      </dgm:t>
    </dgm:pt>
    <dgm:pt modelId="{3ED2FFE4-3127-450E-AA88-0267F872B52F}" type="parTrans" cxnId="{99320625-21B1-4B5C-9565-94C03F6F76A3}">
      <dgm:prSet/>
      <dgm:spPr/>
      <dgm:t>
        <a:bodyPr/>
        <a:lstStyle/>
        <a:p>
          <a:endParaRPr kumimoji="1" lang="ja-JP" altLang="en-US"/>
        </a:p>
      </dgm:t>
    </dgm:pt>
    <dgm:pt modelId="{28083A3B-78B7-4563-98A0-CD0C373D88C1}" type="sibTrans" cxnId="{99320625-21B1-4B5C-9565-94C03F6F76A3}">
      <dgm:prSet/>
      <dgm:spPr/>
      <dgm:t>
        <a:bodyPr/>
        <a:lstStyle/>
        <a:p>
          <a:endParaRPr kumimoji="1" lang="ja-JP" altLang="en-US"/>
        </a:p>
      </dgm:t>
    </dgm:pt>
    <dgm:pt modelId="{25F83557-CD18-4972-8F9F-0ECB54FEAC08}">
      <dgm:prSet phldrT="[テキスト]"/>
      <dgm:spPr/>
      <dgm:t>
        <a:bodyPr/>
        <a:lstStyle/>
        <a:p>
          <a:r>
            <a:rPr kumimoji="1" lang="ja-JP" altLang="en-US" b="1" dirty="0"/>
            <a:t>体</a:t>
          </a:r>
        </a:p>
      </dgm:t>
    </dgm:pt>
    <dgm:pt modelId="{EACA1555-F4F5-44CF-A83C-BEF28B9A33E7}" type="parTrans" cxnId="{334630BD-C8A2-4F73-8BF4-140103419E3E}">
      <dgm:prSet/>
      <dgm:spPr/>
      <dgm:t>
        <a:bodyPr/>
        <a:lstStyle/>
        <a:p>
          <a:endParaRPr kumimoji="1" lang="ja-JP" altLang="en-US"/>
        </a:p>
      </dgm:t>
    </dgm:pt>
    <dgm:pt modelId="{D8105909-187D-42F3-B6C0-4BEAC72587C3}" type="sibTrans" cxnId="{334630BD-C8A2-4F73-8BF4-140103419E3E}">
      <dgm:prSet/>
      <dgm:spPr/>
      <dgm:t>
        <a:bodyPr/>
        <a:lstStyle/>
        <a:p>
          <a:endParaRPr kumimoji="1" lang="ja-JP" altLang="en-US"/>
        </a:p>
      </dgm:t>
    </dgm:pt>
    <dgm:pt modelId="{AEDA6BF4-93C7-4795-9BA1-037D7ED2D6D4}" type="pres">
      <dgm:prSet presAssocID="{AA9ADB33-FD69-4020-9642-8C86BA949AB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96C7377-FE6E-4CB4-B8F7-97FBC3412561}" type="pres">
      <dgm:prSet presAssocID="{955197CD-8011-4485-924C-3DC56D1E9E2F}" presName="centerShape" presStyleLbl="node0" presStyleIdx="0" presStyleCnt="1" custScaleX="172312" custScaleY="81093" custLinFactNeighborX="3672" custLinFactNeighborY="-888"/>
      <dgm:spPr/>
    </dgm:pt>
    <dgm:pt modelId="{C8E8A07A-FEF1-45C5-8C73-C343BB9C2005}" type="pres">
      <dgm:prSet presAssocID="{087283B9-67EF-4974-B935-F8AD0862A050}" presName="node" presStyleLbl="node1" presStyleIdx="0" presStyleCnt="3" custScaleX="223206" custScaleY="177111" custRadScaleRad="95212" custRadScaleInc="8816">
        <dgm:presLayoutVars>
          <dgm:bulletEnabled val="1"/>
        </dgm:presLayoutVars>
      </dgm:prSet>
      <dgm:spPr/>
    </dgm:pt>
    <dgm:pt modelId="{5E89B06A-84AC-4FB1-ACB8-CF0FA85BF43A}" type="pres">
      <dgm:prSet presAssocID="{087283B9-67EF-4974-B935-F8AD0862A050}" presName="dummy" presStyleCnt="0"/>
      <dgm:spPr/>
    </dgm:pt>
    <dgm:pt modelId="{FA97D358-1D73-4FE5-94AC-9A6DC4505FB7}" type="pres">
      <dgm:prSet presAssocID="{03C9A22B-562E-45B5-AD59-AF3857BBF352}" presName="sibTrans" presStyleLbl="sibTrans2D1" presStyleIdx="0" presStyleCnt="3"/>
      <dgm:spPr/>
    </dgm:pt>
    <dgm:pt modelId="{D9046852-4E2B-4E38-AECE-E1742B10D32A}" type="pres">
      <dgm:prSet presAssocID="{D02A39C6-9824-4491-851D-F665082DC441}" presName="node" presStyleLbl="node1" presStyleIdx="1" presStyleCnt="3">
        <dgm:presLayoutVars>
          <dgm:bulletEnabled val="1"/>
        </dgm:presLayoutVars>
      </dgm:prSet>
      <dgm:spPr/>
    </dgm:pt>
    <dgm:pt modelId="{F1AE5F34-C770-4E44-BC59-13A7AD51841A}" type="pres">
      <dgm:prSet presAssocID="{D02A39C6-9824-4491-851D-F665082DC441}" presName="dummy" presStyleCnt="0"/>
      <dgm:spPr/>
    </dgm:pt>
    <dgm:pt modelId="{AEEA5BF0-0009-4920-8F17-EBDBDED54D21}" type="pres">
      <dgm:prSet presAssocID="{28083A3B-78B7-4563-98A0-CD0C373D88C1}" presName="sibTrans" presStyleLbl="sibTrans2D1" presStyleIdx="1" presStyleCnt="3"/>
      <dgm:spPr/>
    </dgm:pt>
    <dgm:pt modelId="{AF7B391B-B785-469C-8A60-20EFABDBE05A}" type="pres">
      <dgm:prSet presAssocID="{25F83557-CD18-4972-8F9F-0ECB54FEAC08}" presName="node" presStyleLbl="node1" presStyleIdx="2" presStyleCnt="3">
        <dgm:presLayoutVars>
          <dgm:bulletEnabled val="1"/>
        </dgm:presLayoutVars>
      </dgm:prSet>
      <dgm:spPr/>
    </dgm:pt>
    <dgm:pt modelId="{FC59CE3B-59D5-4A3A-8BF3-532D6B34A704}" type="pres">
      <dgm:prSet presAssocID="{25F83557-CD18-4972-8F9F-0ECB54FEAC08}" presName="dummy" presStyleCnt="0"/>
      <dgm:spPr/>
    </dgm:pt>
    <dgm:pt modelId="{FC11FCF5-8BF6-4CD2-B251-B04B236289DB}" type="pres">
      <dgm:prSet presAssocID="{D8105909-187D-42F3-B6C0-4BEAC72587C3}" presName="sibTrans" presStyleLbl="sibTrans2D1" presStyleIdx="2" presStyleCnt="3"/>
      <dgm:spPr/>
    </dgm:pt>
  </dgm:ptLst>
  <dgm:cxnLst>
    <dgm:cxn modelId="{99320625-21B1-4B5C-9565-94C03F6F76A3}" srcId="{955197CD-8011-4485-924C-3DC56D1E9E2F}" destId="{D02A39C6-9824-4491-851D-F665082DC441}" srcOrd="1" destOrd="0" parTransId="{3ED2FFE4-3127-450E-AA88-0267F872B52F}" sibTransId="{28083A3B-78B7-4563-98A0-CD0C373D88C1}"/>
    <dgm:cxn modelId="{E01CED26-A00E-4039-A977-10F1D401EDB5}" type="presOf" srcId="{D02A39C6-9824-4491-851D-F665082DC441}" destId="{D9046852-4E2B-4E38-AECE-E1742B10D32A}" srcOrd="0" destOrd="0" presId="urn:microsoft.com/office/officeart/2005/8/layout/radial6"/>
    <dgm:cxn modelId="{87D1332D-D09E-4544-A56B-1C93F0092BFD}" type="presOf" srcId="{AA9ADB33-FD69-4020-9642-8C86BA949ABE}" destId="{AEDA6BF4-93C7-4795-9BA1-037D7ED2D6D4}" srcOrd="0" destOrd="0" presId="urn:microsoft.com/office/officeart/2005/8/layout/radial6"/>
    <dgm:cxn modelId="{E2ACE830-6D89-4D62-9E29-AE45F99794D4}" type="presOf" srcId="{D8105909-187D-42F3-B6C0-4BEAC72587C3}" destId="{FC11FCF5-8BF6-4CD2-B251-B04B236289DB}" srcOrd="0" destOrd="0" presId="urn:microsoft.com/office/officeart/2005/8/layout/radial6"/>
    <dgm:cxn modelId="{F5F95C3F-08A4-494C-8BE8-295C97ECD027}" type="presOf" srcId="{087283B9-67EF-4974-B935-F8AD0862A050}" destId="{C8E8A07A-FEF1-45C5-8C73-C343BB9C2005}" srcOrd="0" destOrd="0" presId="urn:microsoft.com/office/officeart/2005/8/layout/radial6"/>
    <dgm:cxn modelId="{EF9E8167-B48A-4220-B548-CBE450EB5BC1}" type="presOf" srcId="{28083A3B-78B7-4563-98A0-CD0C373D88C1}" destId="{AEEA5BF0-0009-4920-8F17-EBDBDED54D21}" srcOrd="0" destOrd="0" presId="urn:microsoft.com/office/officeart/2005/8/layout/radial6"/>
    <dgm:cxn modelId="{CCA43552-9618-4942-9CC5-5D43DDB8B420}" type="presOf" srcId="{955197CD-8011-4485-924C-3DC56D1E9E2F}" destId="{E96C7377-FE6E-4CB4-B8F7-97FBC3412561}" srcOrd="0" destOrd="0" presId="urn:microsoft.com/office/officeart/2005/8/layout/radial6"/>
    <dgm:cxn modelId="{959EE883-46F1-4844-9D6C-3DCEA59A0091}" srcId="{AA9ADB33-FD69-4020-9642-8C86BA949ABE}" destId="{955197CD-8011-4485-924C-3DC56D1E9E2F}" srcOrd="0" destOrd="0" parTransId="{A62AF423-F105-49FD-8007-3B2EC35CC5DA}" sibTransId="{8A1DABF1-E39F-4E24-B3F2-9225933CBDA4}"/>
    <dgm:cxn modelId="{912BF48D-EC4E-4D9C-8035-44D1BBC8D943}" type="presOf" srcId="{03C9A22B-562E-45B5-AD59-AF3857BBF352}" destId="{FA97D358-1D73-4FE5-94AC-9A6DC4505FB7}" srcOrd="0" destOrd="0" presId="urn:microsoft.com/office/officeart/2005/8/layout/radial6"/>
    <dgm:cxn modelId="{334630BD-C8A2-4F73-8BF4-140103419E3E}" srcId="{955197CD-8011-4485-924C-3DC56D1E9E2F}" destId="{25F83557-CD18-4972-8F9F-0ECB54FEAC08}" srcOrd="2" destOrd="0" parTransId="{EACA1555-F4F5-44CF-A83C-BEF28B9A33E7}" sibTransId="{D8105909-187D-42F3-B6C0-4BEAC72587C3}"/>
    <dgm:cxn modelId="{5F2EE0D8-E34C-40B9-8917-9086ED7BDE01}" srcId="{955197CD-8011-4485-924C-3DC56D1E9E2F}" destId="{087283B9-67EF-4974-B935-F8AD0862A050}" srcOrd="0" destOrd="0" parTransId="{9A5BFB5A-67B7-4ACA-8FC3-BBABB251A502}" sibTransId="{03C9A22B-562E-45B5-AD59-AF3857BBF352}"/>
    <dgm:cxn modelId="{86EEAEE2-9BA1-492C-93C2-7B79BD7010EE}" type="presOf" srcId="{25F83557-CD18-4972-8F9F-0ECB54FEAC08}" destId="{AF7B391B-B785-469C-8A60-20EFABDBE05A}" srcOrd="0" destOrd="0" presId="urn:microsoft.com/office/officeart/2005/8/layout/radial6"/>
    <dgm:cxn modelId="{7C093B0B-9F18-48C0-9030-BB6E69A48A20}" type="presParOf" srcId="{AEDA6BF4-93C7-4795-9BA1-037D7ED2D6D4}" destId="{E96C7377-FE6E-4CB4-B8F7-97FBC3412561}" srcOrd="0" destOrd="0" presId="urn:microsoft.com/office/officeart/2005/8/layout/radial6"/>
    <dgm:cxn modelId="{B9E3A5F5-341D-4CE3-8F10-270068F0D03D}" type="presParOf" srcId="{AEDA6BF4-93C7-4795-9BA1-037D7ED2D6D4}" destId="{C8E8A07A-FEF1-45C5-8C73-C343BB9C2005}" srcOrd="1" destOrd="0" presId="urn:microsoft.com/office/officeart/2005/8/layout/radial6"/>
    <dgm:cxn modelId="{66412C53-9FEF-4FA6-9773-6BB8BB2FF617}" type="presParOf" srcId="{AEDA6BF4-93C7-4795-9BA1-037D7ED2D6D4}" destId="{5E89B06A-84AC-4FB1-ACB8-CF0FA85BF43A}" srcOrd="2" destOrd="0" presId="urn:microsoft.com/office/officeart/2005/8/layout/radial6"/>
    <dgm:cxn modelId="{447056AB-5116-4096-8CCC-8971E42C4E97}" type="presParOf" srcId="{AEDA6BF4-93C7-4795-9BA1-037D7ED2D6D4}" destId="{FA97D358-1D73-4FE5-94AC-9A6DC4505FB7}" srcOrd="3" destOrd="0" presId="urn:microsoft.com/office/officeart/2005/8/layout/radial6"/>
    <dgm:cxn modelId="{CE6F0136-E865-4165-BEF1-C39ABBD7954C}" type="presParOf" srcId="{AEDA6BF4-93C7-4795-9BA1-037D7ED2D6D4}" destId="{D9046852-4E2B-4E38-AECE-E1742B10D32A}" srcOrd="4" destOrd="0" presId="urn:microsoft.com/office/officeart/2005/8/layout/radial6"/>
    <dgm:cxn modelId="{60646821-2A1E-45E0-950F-A4A9D42B514B}" type="presParOf" srcId="{AEDA6BF4-93C7-4795-9BA1-037D7ED2D6D4}" destId="{F1AE5F34-C770-4E44-BC59-13A7AD51841A}" srcOrd="5" destOrd="0" presId="urn:microsoft.com/office/officeart/2005/8/layout/radial6"/>
    <dgm:cxn modelId="{E442C8C3-66D8-4B20-B106-90CD8D9E5A0B}" type="presParOf" srcId="{AEDA6BF4-93C7-4795-9BA1-037D7ED2D6D4}" destId="{AEEA5BF0-0009-4920-8F17-EBDBDED54D21}" srcOrd="6" destOrd="0" presId="urn:microsoft.com/office/officeart/2005/8/layout/radial6"/>
    <dgm:cxn modelId="{2DF19AB8-FDFB-4E67-ACD5-ECA2AAD46901}" type="presParOf" srcId="{AEDA6BF4-93C7-4795-9BA1-037D7ED2D6D4}" destId="{AF7B391B-B785-469C-8A60-20EFABDBE05A}" srcOrd="7" destOrd="0" presId="urn:microsoft.com/office/officeart/2005/8/layout/radial6"/>
    <dgm:cxn modelId="{EA7D2945-7952-4A79-8543-1BB74CAF1F99}" type="presParOf" srcId="{AEDA6BF4-93C7-4795-9BA1-037D7ED2D6D4}" destId="{FC59CE3B-59D5-4A3A-8BF3-532D6B34A704}" srcOrd="8" destOrd="0" presId="urn:microsoft.com/office/officeart/2005/8/layout/radial6"/>
    <dgm:cxn modelId="{67FB7829-BB21-4D04-8CA5-7D4EB77731CE}" type="presParOf" srcId="{AEDA6BF4-93C7-4795-9BA1-037D7ED2D6D4}" destId="{FC11FCF5-8BF6-4CD2-B251-B04B236289DB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1FCF5-8BF6-4CD2-B251-B04B236289DB}">
      <dsp:nvSpPr>
        <dsp:cNvPr id="0" name=""/>
        <dsp:cNvSpPr/>
      </dsp:nvSpPr>
      <dsp:spPr>
        <a:xfrm>
          <a:off x="1377859" y="930535"/>
          <a:ext cx="3940971" cy="3940971"/>
        </a:xfrm>
        <a:prstGeom prst="blockArc">
          <a:avLst>
            <a:gd name="adj1" fmla="val 9192188"/>
            <a:gd name="adj2" fmla="val 16309952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EA5BF0-0009-4920-8F17-EBDBDED54D21}">
      <dsp:nvSpPr>
        <dsp:cNvPr id="0" name=""/>
        <dsp:cNvSpPr/>
      </dsp:nvSpPr>
      <dsp:spPr>
        <a:xfrm>
          <a:off x="1326687" y="835890"/>
          <a:ext cx="3940971" cy="3940971"/>
        </a:xfrm>
        <a:prstGeom prst="blockArc">
          <a:avLst>
            <a:gd name="adj1" fmla="val 1800000"/>
            <a:gd name="adj2" fmla="val 90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97D358-1D73-4FE5-94AC-9A6DC4505FB7}">
      <dsp:nvSpPr>
        <dsp:cNvPr id="0" name=""/>
        <dsp:cNvSpPr/>
      </dsp:nvSpPr>
      <dsp:spPr>
        <a:xfrm>
          <a:off x="1278437" y="924777"/>
          <a:ext cx="3940971" cy="3940971"/>
        </a:xfrm>
        <a:prstGeom prst="blockArc">
          <a:avLst>
            <a:gd name="adj1" fmla="val 16487839"/>
            <a:gd name="adj2" fmla="val 1619344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6C7377-FE6E-4CB4-B8F7-97FBC3412561}">
      <dsp:nvSpPr>
        <dsp:cNvPr id="0" name=""/>
        <dsp:cNvSpPr/>
      </dsp:nvSpPr>
      <dsp:spPr>
        <a:xfrm>
          <a:off x="1876693" y="2037164"/>
          <a:ext cx="3123674" cy="1470055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b="1" kern="1200" dirty="0">
              <a:solidFill>
                <a:schemeClr val="tx1"/>
              </a:solidFill>
            </a:rPr>
            <a:t>自己肯定感</a:t>
          </a:r>
          <a:endParaRPr kumimoji="1" lang="en-US" altLang="ja-JP" sz="2800" b="1" kern="1200" dirty="0">
            <a:solidFill>
              <a:schemeClr val="tx1"/>
            </a:solidFill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800" b="1" kern="1200" dirty="0">
              <a:solidFill>
                <a:schemeClr val="tx1"/>
              </a:solidFill>
            </a:rPr>
            <a:t>運動有能感</a:t>
          </a:r>
        </a:p>
      </dsp:txBody>
      <dsp:txXfrm>
        <a:off x="2334144" y="2252449"/>
        <a:ext cx="2208772" cy="1039485"/>
      </dsp:txXfrm>
    </dsp:sp>
    <dsp:sp modelId="{C8E8A07A-FEF1-45C5-8C73-C343BB9C2005}">
      <dsp:nvSpPr>
        <dsp:cNvPr id="0" name=""/>
        <dsp:cNvSpPr/>
      </dsp:nvSpPr>
      <dsp:spPr>
        <a:xfrm>
          <a:off x="1993697" y="-146532"/>
          <a:ext cx="2832397" cy="22474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4267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9600" b="1" kern="1200" dirty="0"/>
            <a:t>心</a:t>
          </a:r>
        </a:p>
      </dsp:txBody>
      <dsp:txXfrm>
        <a:off x="2408492" y="182602"/>
        <a:ext cx="2002807" cy="1589201"/>
      </dsp:txXfrm>
    </dsp:sp>
    <dsp:sp modelId="{D9046852-4E2B-4E38-AECE-E1742B10D32A}">
      <dsp:nvSpPr>
        <dsp:cNvPr id="0" name=""/>
        <dsp:cNvSpPr/>
      </dsp:nvSpPr>
      <dsp:spPr>
        <a:xfrm>
          <a:off x="4329621" y="3134297"/>
          <a:ext cx="1268961" cy="12689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000" b="1" kern="1200" dirty="0"/>
            <a:t>技</a:t>
          </a:r>
        </a:p>
      </dsp:txBody>
      <dsp:txXfrm>
        <a:off x="4515456" y="3320132"/>
        <a:ext cx="897291" cy="897291"/>
      </dsp:txXfrm>
    </dsp:sp>
    <dsp:sp modelId="{AF7B391B-B785-469C-8A60-20EFABDBE05A}">
      <dsp:nvSpPr>
        <dsp:cNvPr id="0" name=""/>
        <dsp:cNvSpPr/>
      </dsp:nvSpPr>
      <dsp:spPr>
        <a:xfrm>
          <a:off x="995764" y="3134297"/>
          <a:ext cx="1268961" cy="12689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000" b="1" kern="1200" dirty="0"/>
            <a:t>体</a:t>
          </a:r>
        </a:p>
      </dsp:txBody>
      <dsp:txXfrm>
        <a:off x="1181599" y="3320132"/>
        <a:ext cx="897291" cy="897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 noEditPoints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43E8E-61C2-45EF-8F95-1C118E42D0E6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 noEditPoints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 noEditPoints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 noEditPoints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BEFAB-00B3-4D57-90FB-59877590E1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画像のプレースホルダー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テキストのプレースホルダー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スライド番号のプレースホルダー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84F9D27-A1A3-4290-9C32-A1D903549BC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画像のプレースホルダー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テキストのプレースホルダー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ja-JP" sz="1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【</a:t>
            </a:r>
            <a:r>
              <a:rPr lang="ja-JP" altLang="en-US" sz="1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保護者の会話で</a:t>
            </a:r>
            <a:r>
              <a:rPr kumimoji="1" lang="ja-JP" altLang="en-US" sz="1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良くある話</a:t>
            </a:r>
            <a:r>
              <a:rPr kumimoji="1" lang="en-US" altLang="ja-JP" sz="1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】</a:t>
            </a:r>
            <a:endParaRPr lang="en-US" altLang="ja-JP" sz="1400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b="1" dirty="0">
                <a:solidFill>
                  <a:srgbClr val="FF0000"/>
                </a:solidFill>
                <a:latin typeface="游ゴシック" panose="020F0502020204030204" pitchFamily="50" charset="-128"/>
                <a:ea typeface="游ゴシック" panose="020F0502020204030204" pitchFamily="50" charset="-128"/>
              </a:rPr>
              <a:t>母１：うちは、サッカーなの。</a:t>
            </a:r>
            <a:endParaRPr lang="en-US" altLang="ja-JP" b="1" dirty="0">
              <a:solidFill>
                <a:srgbClr val="FF0000"/>
              </a:solidFill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b="1" dirty="0">
                <a:solidFill>
                  <a:srgbClr val="FF0000"/>
                </a:solidFill>
                <a:latin typeface="游ゴシック" panose="020F0502020204030204" pitchFamily="50" charset="-128"/>
                <a:ea typeface="游ゴシック" panose="020F0502020204030204" pitchFamily="50" charset="-128"/>
              </a:rPr>
              <a:t>父１</a:t>
            </a:r>
            <a:r>
              <a:rPr kumimoji="1" lang="ja-JP" altLang="en-US" b="1" dirty="0">
                <a:solidFill>
                  <a:srgbClr val="FF0000"/>
                </a:solidFill>
                <a:latin typeface="游ゴシック" panose="020F0502020204030204" pitchFamily="50" charset="-128"/>
                <a:ea typeface="游ゴシック" panose="020F0502020204030204" pitchFamily="50" charset="-128"/>
              </a:rPr>
              <a:t>：うちは、野球やってて。</a:t>
            </a:r>
            <a:endParaRPr kumimoji="1" lang="en-US" altLang="ja-JP" b="1" dirty="0">
              <a:solidFill>
                <a:srgbClr val="FF0000"/>
              </a:solidFill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sz="16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　　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聞いたことありませんか？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そういう子どもが、上で故障するケースが、非常に増えています。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昔は、子どもが多く、試合に出られない子のために、様々な大会が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善意で作られ、試合を経験する場を増やしてきました。時代が変わり、少子化になっても、そのまま試合が残っており、毎週少人数で試合。基礎運動能力不足の子どもが、多すぎる試合数で体に負担を</a:t>
            </a:r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与えすぎている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。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試合をすることが目的化し、子どもの育成現場となっていないチームが多くなってしまっています。なぜ？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★スポーツ教育が理解されていない。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sz="1200" b="1" dirty="0">
                <a:solidFill>
                  <a:srgbClr val="FFFF00"/>
                </a:solidFill>
                <a:latin typeface="游ゴシック" panose="020F0502020204030204" pitchFamily="50" charset="-128"/>
                <a:ea typeface="游ゴシック" panose="020F0502020204030204" pitchFamily="50" charset="-128"/>
              </a:rPr>
              <a:t>★</a:t>
            </a:r>
            <a:r>
              <a:rPr kumimoji="1" lang="ja-JP" altLang="en-US" sz="1200" b="1" dirty="0">
                <a:solidFill>
                  <a:srgbClr val="FF0000"/>
                </a:solidFill>
                <a:latin typeface="游ゴシック" panose="020F0502020204030204" pitchFamily="50" charset="-128"/>
                <a:ea typeface="游ゴシック" panose="020F0502020204030204" pitchFamily="50" charset="-128"/>
              </a:rPr>
              <a:t>プロスポーツ団体は、深刻に受け止めないと、スポーツピラミッドが大きく萎み、崩れ、スターが出て</a:t>
            </a:r>
            <a:endParaRPr kumimoji="1" lang="en-US" altLang="ja-JP" sz="1200" b="1" dirty="0">
              <a:solidFill>
                <a:srgbClr val="FF0000"/>
              </a:solidFill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sz="1200" b="1" dirty="0">
                <a:solidFill>
                  <a:srgbClr val="FF0000"/>
                </a:solidFill>
                <a:latin typeface="游ゴシック" panose="020F0502020204030204" pitchFamily="50" charset="-128"/>
                <a:ea typeface="游ゴシック" panose="020F0502020204030204" pitchFamily="50" charset="-128"/>
              </a:rPr>
              <a:t>こない確率</a:t>
            </a:r>
            <a:r>
              <a:rPr lang="ja-JP" altLang="en-US" sz="1200" b="1" dirty="0">
                <a:solidFill>
                  <a:srgbClr val="FF0000"/>
                </a:solidFill>
                <a:latin typeface="游ゴシック" panose="020F0502020204030204" pitchFamily="50" charset="-128"/>
                <a:ea typeface="游ゴシック" panose="020F0502020204030204" pitchFamily="50" charset="-128"/>
              </a:rPr>
              <a:t>も</a:t>
            </a:r>
            <a:r>
              <a:rPr kumimoji="1" lang="ja-JP" altLang="en-US" sz="1200" b="1" dirty="0">
                <a:solidFill>
                  <a:srgbClr val="FF0000"/>
                </a:solidFill>
                <a:latin typeface="游ゴシック" panose="020F0502020204030204" pitchFamily="50" charset="-128"/>
                <a:ea typeface="游ゴシック" panose="020F0502020204030204" pitchFamily="50" charset="-128"/>
              </a:rPr>
              <a:t>上がります。スポーツはハード設計だけではなく、ソフト環境見直しが必要と考えられます。</a:t>
            </a:r>
            <a:endParaRPr kumimoji="1" lang="en-US" altLang="ja-JP" sz="1200" b="1" dirty="0">
              <a:solidFill>
                <a:srgbClr val="FF0000"/>
              </a:solidFill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endParaRPr lang="en-US" dirty="0"/>
          </a:p>
        </p:txBody>
      </p:sp>
      <p:sp>
        <p:nvSpPr>
          <p:cNvPr id="4" name="スライド番号のプレースホルダー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6D1C227-5096-4E95-966A-9A69A674D1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43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0DE44-E98F-9916-9F05-F28D23A4C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画像のプレースホルダー 1">
            <a:extLst>
              <a:ext uri="{FF2B5EF4-FFF2-40B4-BE49-F238E27FC236}">
                <a16:creationId xmlns:a16="http://schemas.microsoft.com/office/drawing/2014/main" id="{86FB5BFC-F8AE-658F-D59C-CAA6115CBA81}"/>
              </a:ext>
            </a:extLst>
          </p:cNvPr>
          <p:cNvSpPr>
            <a:spLocks noGrp="1" noRot="1" noChangeAspect="1" noEditPoints="1"/>
          </p:cNvSpPr>
          <p:nvPr>
            <p:ph type="sldImg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テキストのプレースホルダー 2">
            <a:extLst>
              <a:ext uri="{FF2B5EF4-FFF2-40B4-BE49-F238E27FC236}">
                <a16:creationId xmlns:a16="http://schemas.microsoft.com/office/drawing/2014/main" id="{9DBFF901-0022-570E-7755-60437B2C38C7}"/>
              </a:ext>
            </a:extLst>
          </p:cNvPr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この活動は、スポーツ教育の限界を補う、サポート活動でもあります。スクールは技術・成果をどうしても追うしかない。学校部活はどうしても体力・勝利を称える環境になりがちです。それと同時に、そういう環境でスポーツが嫌いになる子も事実としています。スポーツを嫌いになった子は、スポーツには興味をなかなか持てません。スポーツ離れの背景には</a:t>
            </a:r>
            <a:r>
              <a:rPr lang="en-US" altLang="ja-JP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『</a:t>
            </a:r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楽しむ</a:t>
            </a:r>
            <a:r>
              <a:rPr lang="en-US" altLang="ja-JP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』</a:t>
            </a:r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という事を忘れさせ、言われた通り・教わった通りに動かされる、機械的スポーツをすることで、日々スポーツでもストレスを感じる環境になりがちです。</a:t>
            </a:r>
            <a:endParaRPr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この活動は、そんな人が、この活動の場所を通し、心のゆとり・リフレッシュや、新たな気づきを得ることで、次の活動に活きること・活かせることを学ぶ場になっています。自己肯定感を高めるたには、チャレンジからの成功・失敗体験を、肯定的に受け止められている状態であることが大切であり、そんな状態でスポーツを行うことが、向上するために一番必要な要素です。</a:t>
            </a:r>
            <a:endParaRPr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</p:txBody>
      </p:sp>
      <p:sp>
        <p:nvSpPr>
          <p:cNvPr id="4" name="スライド番号のプレースホルダー 3">
            <a:extLst>
              <a:ext uri="{FF2B5EF4-FFF2-40B4-BE49-F238E27FC236}">
                <a16:creationId xmlns:a16="http://schemas.microsoft.com/office/drawing/2014/main" id="{6A0D7796-5F2A-75FD-46F2-E41877DA7269}"/>
              </a:ext>
            </a:extLst>
          </p:cNvPr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6D1C227-5096-4E95-966A-9A69A674D1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913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画像のプレースホルダー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テキストのプレースホルダー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一番トップに行くまでには、競技者人口の維持も大切です。</a:t>
            </a:r>
            <a:endParaRPr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大谷翔平が野球界に出現する</a:t>
            </a:r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過程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には、野球人口にもあります。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サッカーは、</a:t>
            </a:r>
            <a:r>
              <a:rPr kumimoji="1" lang="en-US" altLang="ja-JP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『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育成システム見直し</a:t>
            </a:r>
            <a:r>
              <a:rPr kumimoji="1" lang="en-US" altLang="ja-JP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』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が。</a:t>
            </a:r>
            <a:r>
              <a:rPr kumimoji="1" lang="en-US" altLang="ja-JP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『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なぜ、最後のゴールを決められないのか？</a:t>
            </a:r>
            <a:r>
              <a:rPr kumimoji="1" lang="en-US" altLang="ja-JP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』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イメージ力をつけるには？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endParaRPr lang="en-US" altLang="ja-JP" sz="400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そもそも、子どもの出生率は、昔に比べ半数。昔とは違い、スポーツを色々選べる環境に。野球は間違いなく、今までと同じ数字が、小学・中学生世代で見込めない時代に入ります。</a:t>
            </a:r>
            <a:endParaRPr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endParaRPr kumimoji="1" lang="en-US" altLang="ja-JP" sz="500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これにプラス</a:t>
            </a:r>
            <a:r>
              <a:rPr kumimoji="1" lang="en-US" altLang="ja-JP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α</a:t>
            </a:r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。</a:t>
            </a:r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子どもがスポーツを選ばない時代に入った場合、このピラミッドは、より小さくなっていきます。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スポーツの感動や興奮を楽しむ。</a:t>
            </a:r>
            <a:endParaRPr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それは、選手のプレー・パフォーマンスがあって生まれるものです。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幼少期の在り方は、競技だけでなく、意味ある経験とフィジカルリテラシーが必要な時代に変化しています。窮屈な社会現象は、子どもの環境にまで影響を及ぼしています。</a:t>
            </a:r>
            <a:endParaRPr kumimoji="1" lang="en-US" altLang="ja-JP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endParaRPr lang="en-US" dirty="0"/>
          </a:p>
        </p:txBody>
      </p:sp>
      <p:sp>
        <p:nvSpPr>
          <p:cNvPr id="4" name="スライド番号のプレースホルダー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6D1C227-5096-4E95-966A-9A69A674D1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74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/>
          <p:cNvSpPr>
            <a:spLocks noGrp="1" noEditPoints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 noEditPoints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 noEditPoints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 noEditPoints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 noEditPoints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 noEditPoints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 noEditPoints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 noEditPoints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 noEditPoints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 noEditPoints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 noEditPoints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 noEditPoints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 noEditPoints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 noEditPoint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 noEditPoint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09807-E9FA-4AB2-AB94-974401507BB5}" type="datetimeFigureOut">
              <a:rPr kumimoji="1" lang="ja-JP" altLang="en-US" smtClean="0"/>
              <a:t>2025/2/27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 noEditPoint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 noEditPoint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4C81C-7C8D-4E13-8148-4ED06C9556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9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8.png"/><Relationship Id="rId9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12.JPG"/><Relationship Id="rId7" Type="http://schemas.openxmlformats.org/officeDocument/2006/relationships/image" Target="../media/image1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 noEditPoints="1"/>
          </p:cNvSpPr>
          <p:nvPr>
            <p:ph type="ctrTitle"/>
          </p:nvPr>
        </p:nvSpPr>
        <p:spPr>
          <a:xfrm>
            <a:off x="1070074" y="0"/>
            <a:ext cx="10435389" cy="1101013"/>
          </a:xfrm>
        </p:spPr>
        <p:txBody>
          <a:bodyPr/>
          <a:lstStyle/>
          <a:p>
            <a:r>
              <a:rPr kumimoji="1" lang="ja-JP" altLang="en-US" b="1" dirty="0">
                <a:latin typeface="+mn-ea"/>
                <a:ea typeface="+mn-ea"/>
              </a:rPr>
              <a:t>北海道</a:t>
            </a:r>
            <a:r>
              <a:rPr kumimoji="1" lang="en-US" altLang="ja-JP" b="1" dirty="0">
                <a:latin typeface="+mn-ea"/>
                <a:ea typeface="+mn-ea"/>
              </a:rPr>
              <a:t>×</a:t>
            </a:r>
            <a:r>
              <a:rPr kumimoji="1" lang="ja-JP" altLang="en-US" b="1" dirty="0">
                <a:latin typeface="+mn-ea"/>
                <a:ea typeface="+mn-ea"/>
              </a:rPr>
              <a:t>茨城県プロジェクト</a:t>
            </a:r>
          </a:p>
        </p:txBody>
      </p:sp>
      <p:sp>
        <p:nvSpPr>
          <p:cNvPr id="3" name="字幕 2"/>
          <p:cNvSpPr>
            <a:spLocks noGrp="1" noEditPoints="1"/>
          </p:cNvSpPr>
          <p:nvPr>
            <p:ph type="subTitle" idx="1"/>
          </p:nvPr>
        </p:nvSpPr>
        <p:spPr>
          <a:xfrm>
            <a:off x="0" y="3365464"/>
            <a:ext cx="12129534" cy="894781"/>
          </a:xfrm>
        </p:spPr>
        <p:txBody>
          <a:bodyPr>
            <a:normAutofit/>
          </a:bodyPr>
          <a:lstStyle/>
          <a:p>
            <a:r>
              <a:rPr lang="ja-JP" altLang="en-US" b="1"/>
              <a:t>活動の背景と歩み</a:t>
            </a:r>
            <a:endParaRPr kumimoji="1" lang="ja-JP" altLang="en-US" b="1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86508" y="976406"/>
            <a:ext cx="2939807" cy="2389059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4266948"/>
            <a:ext cx="3498840" cy="2624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86508" y="4219875"/>
            <a:ext cx="3218984" cy="263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FE46DD3-DEA2-4A18-858D-408A10E7CC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3944" y="4260246"/>
            <a:ext cx="3442650" cy="263812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EC76406-6F01-405A-AB67-EABE4E5D5F8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0258" y="942718"/>
            <a:ext cx="2936336" cy="217506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A2E823F-EB70-4732-8FF9-1BC5933E26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66" y="993759"/>
            <a:ext cx="3528036" cy="21240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D9CB89A-BFC9-4D51-BBCA-6B30A0F91757}"/>
              </a:ext>
            </a:extLst>
          </p:cNvPr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フィジカルリテラシーの考え</a:t>
            </a:r>
            <a:r>
              <a:rPr lang="ja-JP" altLang="en-US" sz="40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とは？</a:t>
            </a:r>
            <a:r>
              <a:rPr lang="ja-JP" altLang="en-US" sz="4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　　　　　　　　　　　　　　　　</a:t>
            </a:r>
            <a:endParaRPr kumimoji="1" lang="en-US" altLang="ja-JP" sz="4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879199D-B22C-4732-B3F0-3CAEB1CE54C7}"/>
              </a:ext>
            </a:extLst>
          </p:cNvPr>
          <p:cNvSpPr txBox="1"/>
          <p:nvPr/>
        </p:nvSpPr>
        <p:spPr>
          <a:xfrm>
            <a:off x="0" y="6295477"/>
            <a:ext cx="12187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/>
              <a:t>幼少期に専門的な教育はいらない。そもそもの動きを楽しみながら</a:t>
            </a:r>
            <a:r>
              <a:rPr kumimoji="1" lang="ja-JP" altLang="en-US" sz="2400" b="1"/>
              <a:t>養う</a:t>
            </a:r>
            <a:r>
              <a:rPr lang="ja-JP" altLang="en-US" sz="2400" b="1"/>
              <a:t>環境</a:t>
            </a:r>
            <a:r>
              <a:rPr kumimoji="1" lang="ja-JP" altLang="en-US" sz="2400" b="1"/>
              <a:t>が</a:t>
            </a:r>
            <a:r>
              <a:rPr kumimoji="1" lang="ja-JP" altLang="en-US" sz="2400" b="1" dirty="0"/>
              <a:t>必要！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0B20CBF4-2C23-8593-44C2-F2C26E721E3A}"/>
              </a:ext>
            </a:extLst>
          </p:cNvPr>
          <p:cNvSpPr/>
          <p:nvPr/>
        </p:nvSpPr>
        <p:spPr>
          <a:xfrm>
            <a:off x="988827" y="861206"/>
            <a:ext cx="2672317" cy="154581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600" b="1" dirty="0"/>
              <a:t>走る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CB997A6-4F25-C805-D8B9-267BE9E7D20B}"/>
              </a:ext>
            </a:extLst>
          </p:cNvPr>
          <p:cNvSpPr/>
          <p:nvPr/>
        </p:nvSpPr>
        <p:spPr>
          <a:xfrm>
            <a:off x="988827" y="2647614"/>
            <a:ext cx="2643963" cy="154581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6000" b="1" dirty="0"/>
              <a:t>投げる</a:t>
            </a:r>
            <a:endParaRPr kumimoji="1" lang="ja-JP" altLang="en-US" sz="6000" b="1" dirty="0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F322D697-9276-3E91-B3AC-D3ED8896C7DF}"/>
              </a:ext>
            </a:extLst>
          </p:cNvPr>
          <p:cNvSpPr/>
          <p:nvPr/>
        </p:nvSpPr>
        <p:spPr>
          <a:xfrm>
            <a:off x="988828" y="4436101"/>
            <a:ext cx="2672318" cy="151829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6600" b="1" dirty="0"/>
              <a:t>蹴る</a:t>
            </a:r>
            <a:endParaRPr kumimoji="1" lang="ja-JP" altLang="en-US" sz="6600" b="1" dirty="0"/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19C6E672-DCB2-078B-B326-9B7B28391419}"/>
              </a:ext>
            </a:extLst>
          </p:cNvPr>
          <p:cNvSpPr/>
          <p:nvPr/>
        </p:nvSpPr>
        <p:spPr>
          <a:xfrm>
            <a:off x="4390646" y="813462"/>
            <a:ext cx="2276566" cy="1641307"/>
          </a:xfrm>
          <a:prstGeom prst="rightArrow">
            <a:avLst>
              <a:gd name="adj1" fmla="val 81095"/>
              <a:gd name="adj2" fmla="val 50000"/>
            </a:avLst>
          </a:prstGeom>
          <a:solidFill>
            <a:srgbClr val="A2B9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tx1"/>
                </a:solidFill>
              </a:rPr>
              <a:t>スキップ</a:t>
            </a:r>
            <a:endParaRPr kumimoji="1" lang="en-US" altLang="ja-JP" sz="2800" b="1" dirty="0">
              <a:solidFill>
                <a:schemeClr val="tx1"/>
              </a:solidFill>
            </a:endParaRPr>
          </a:p>
          <a:p>
            <a:r>
              <a:rPr lang="ja-JP" altLang="en-US" sz="2800" b="1" dirty="0">
                <a:solidFill>
                  <a:schemeClr val="tx1"/>
                </a:solidFill>
              </a:rPr>
              <a:t>ホップ</a:t>
            </a:r>
            <a:endParaRPr lang="en-US" altLang="ja-JP" sz="2800" b="1" dirty="0">
              <a:solidFill>
                <a:schemeClr val="tx1"/>
              </a:solidFill>
            </a:endParaRPr>
          </a:p>
          <a:p>
            <a:r>
              <a:rPr kumimoji="1" lang="ja-JP" altLang="en-US" sz="2800" b="1" dirty="0">
                <a:solidFill>
                  <a:schemeClr val="tx1"/>
                </a:solidFill>
              </a:rPr>
              <a:t>跳ぶ</a:t>
            </a:r>
          </a:p>
        </p:txBody>
      </p:sp>
      <p:sp>
        <p:nvSpPr>
          <p:cNvPr id="9" name="矢印: 右 8">
            <a:extLst>
              <a:ext uri="{FF2B5EF4-FFF2-40B4-BE49-F238E27FC236}">
                <a16:creationId xmlns:a16="http://schemas.microsoft.com/office/drawing/2014/main" id="{CC3F0F4C-6E03-1340-D76C-8E1F9C20B10E}"/>
              </a:ext>
            </a:extLst>
          </p:cNvPr>
          <p:cNvSpPr/>
          <p:nvPr/>
        </p:nvSpPr>
        <p:spPr>
          <a:xfrm>
            <a:off x="4376469" y="2560435"/>
            <a:ext cx="2276566" cy="1641307"/>
          </a:xfrm>
          <a:prstGeom prst="rightArrow">
            <a:avLst>
              <a:gd name="adj1" fmla="val 81095"/>
              <a:gd name="adj2" fmla="val 50000"/>
            </a:avLst>
          </a:prstGeom>
          <a:solidFill>
            <a:srgbClr val="A2B9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800" b="1" dirty="0">
                <a:solidFill>
                  <a:schemeClr val="tx1"/>
                </a:solidFill>
              </a:rPr>
              <a:t>下投げ</a:t>
            </a:r>
            <a:endParaRPr kumimoji="1" lang="en-US" altLang="ja-JP" sz="2800" b="1" dirty="0">
              <a:solidFill>
                <a:schemeClr val="tx1"/>
              </a:solidFill>
            </a:endParaRPr>
          </a:p>
          <a:p>
            <a:r>
              <a:rPr lang="ja-JP" altLang="en-US" sz="2800" b="1" dirty="0">
                <a:solidFill>
                  <a:schemeClr val="tx1"/>
                </a:solidFill>
              </a:rPr>
              <a:t>上投げ</a:t>
            </a:r>
            <a:endParaRPr lang="en-US" altLang="ja-JP" sz="2800" b="1" dirty="0">
              <a:solidFill>
                <a:schemeClr val="tx1"/>
              </a:solidFill>
            </a:endParaRPr>
          </a:p>
          <a:p>
            <a:r>
              <a:rPr lang="ja-JP" altLang="en-US" sz="2800" b="1" dirty="0">
                <a:solidFill>
                  <a:schemeClr val="tx1"/>
                </a:solidFill>
              </a:rPr>
              <a:t>捕る</a:t>
            </a:r>
            <a:endParaRPr kumimoji="1" lang="ja-JP" alt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EB88E28B-E325-0516-6A25-7343995AF6C5}"/>
              </a:ext>
            </a:extLst>
          </p:cNvPr>
          <p:cNvSpPr/>
          <p:nvPr/>
        </p:nvSpPr>
        <p:spPr>
          <a:xfrm>
            <a:off x="4390646" y="4313084"/>
            <a:ext cx="2276566" cy="1641307"/>
          </a:xfrm>
          <a:prstGeom prst="rightArrow">
            <a:avLst>
              <a:gd name="adj1" fmla="val 81095"/>
              <a:gd name="adj2" fmla="val 50000"/>
            </a:avLst>
          </a:prstGeom>
          <a:solidFill>
            <a:srgbClr val="A2B9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800" b="1" dirty="0">
                <a:solidFill>
                  <a:schemeClr val="tx1"/>
                </a:solidFill>
              </a:rPr>
              <a:t>蹴る</a:t>
            </a:r>
            <a:endParaRPr lang="en-US" altLang="ja-JP" sz="2800" b="1" dirty="0">
              <a:solidFill>
                <a:schemeClr val="tx1"/>
              </a:solidFill>
            </a:endParaRPr>
          </a:p>
          <a:p>
            <a:r>
              <a:rPr kumimoji="1" lang="ja-JP" altLang="en-US" sz="2800" b="1" dirty="0">
                <a:solidFill>
                  <a:schemeClr val="tx1"/>
                </a:solidFill>
              </a:rPr>
              <a:t>打つ</a:t>
            </a:r>
            <a:endParaRPr kumimoji="1" lang="en-US" altLang="ja-JP" sz="2800" b="1" dirty="0">
              <a:solidFill>
                <a:schemeClr val="tx1"/>
              </a:solidFill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62F17950-D93F-6712-9628-FE8465B73F96}"/>
              </a:ext>
            </a:extLst>
          </p:cNvPr>
          <p:cNvSpPr/>
          <p:nvPr/>
        </p:nvSpPr>
        <p:spPr>
          <a:xfrm>
            <a:off x="7396714" y="760674"/>
            <a:ext cx="3997843" cy="54659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00" b="1" dirty="0"/>
              <a:t>陸上</a:t>
            </a:r>
            <a:endParaRPr lang="en-US" altLang="ja-JP" sz="2900" b="1" dirty="0"/>
          </a:p>
          <a:p>
            <a:pPr algn="ctr"/>
            <a:r>
              <a:rPr kumimoji="1" lang="ja-JP" altLang="en-US" sz="2900" b="1" dirty="0"/>
              <a:t>フットボール</a:t>
            </a:r>
            <a:endParaRPr kumimoji="1" lang="en-US" altLang="ja-JP" sz="2900" b="1" dirty="0"/>
          </a:p>
          <a:p>
            <a:pPr algn="ctr"/>
            <a:r>
              <a:rPr lang="ja-JP" altLang="en-US" sz="2900" b="1" dirty="0"/>
              <a:t>ラグビー</a:t>
            </a:r>
            <a:endParaRPr lang="en-US" altLang="ja-JP" sz="2900" b="1" dirty="0"/>
          </a:p>
          <a:p>
            <a:pPr algn="ctr"/>
            <a:r>
              <a:rPr lang="ja-JP" altLang="en-US" sz="2900" b="1" dirty="0"/>
              <a:t>サッカー</a:t>
            </a:r>
            <a:endParaRPr lang="en-US" altLang="ja-JP" sz="2900" b="1" dirty="0"/>
          </a:p>
          <a:p>
            <a:pPr algn="ctr"/>
            <a:r>
              <a:rPr kumimoji="1" lang="ja-JP" altLang="en-US" sz="2900" b="1" dirty="0"/>
              <a:t>バレーボール</a:t>
            </a:r>
            <a:endParaRPr kumimoji="1" lang="en-US" altLang="ja-JP" sz="2900" b="1" dirty="0"/>
          </a:p>
          <a:p>
            <a:pPr algn="ctr"/>
            <a:r>
              <a:rPr lang="ja-JP" altLang="en-US" sz="2900" b="1" dirty="0"/>
              <a:t>バドミントン</a:t>
            </a:r>
            <a:endParaRPr lang="en-US" altLang="ja-JP" sz="2900" b="1" dirty="0"/>
          </a:p>
          <a:p>
            <a:pPr algn="ctr"/>
            <a:r>
              <a:rPr kumimoji="1" lang="ja-JP" altLang="en-US" sz="2900" b="1" dirty="0"/>
              <a:t>テニス</a:t>
            </a:r>
            <a:endParaRPr kumimoji="1" lang="en-US" altLang="ja-JP" sz="2900" b="1" dirty="0"/>
          </a:p>
          <a:p>
            <a:pPr algn="ctr"/>
            <a:r>
              <a:rPr lang="ja-JP" altLang="en-US" sz="2900" b="1" dirty="0"/>
              <a:t>バスケットボール</a:t>
            </a:r>
            <a:endParaRPr lang="en-US" altLang="ja-JP" sz="2900" b="1" dirty="0"/>
          </a:p>
          <a:p>
            <a:pPr algn="ctr"/>
            <a:r>
              <a:rPr kumimoji="1" lang="ja-JP" altLang="en-US" sz="2900" b="1" dirty="0"/>
              <a:t>野球</a:t>
            </a:r>
            <a:endParaRPr kumimoji="1" lang="en-US" altLang="ja-JP" sz="2900" b="1" dirty="0"/>
          </a:p>
          <a:p>
            <a:pPr algn="ctr"/>
            <a:r>
              <a:rPr lang="ja-JP" altLang="en-US" sz="2900" b="1" dirty="0"/>
              <a:t>ソフトボール</a:t>
            </a:r>
            <a:endParaRPr lang="en-US" altLang="ja-JP" sz="2900" b="1" dirty="0"/>
          </a:p>
          <a:p>
            <a:pPr algn="ctr"/>
            <a:r>
              <a:rPr kumimoji="1" lang="ja-JP" altLang="en-US" sz="2900" b="1" dirty="0"/>
              <a:t>ゴルフ</a:t>
            </a:r>
            <a:endParaRPr kumimoji="1" lang="en-US" altLang="ja-JP" sz="2900" b="1" dirty="0"/>
          </a:p>
          <a:p>
            <a:pPr algn="ctr"/>
            <a:r>
              <a:rPr lang="ja-JP" altLang="en-US" sz="2900" b="1" dirty="0"/>
              <a:t>卓球</a:t>
            </a:r>
            <a:endParaRPr kumimoji="1" lang="ja-JP" altLang="en-US" sz="2900" b="1" dirty="0"/>
          </a:p>
        </p:txBody>
      </p:sp>
    </p:spTree>
    <p:extLst>
      <p:ext uri="{BB962C8B-B14F-4D97-AF65-F5344CB8AC3E}">
        <p14:creationId xmlns:p14="http://schemas.microsoft.com/office/powerpoint/2010/main" val="1489216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40A9B-EF8F-CC4C-0C62-B5425B8CF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EE49D52-B01B-AABD-469C-46128DE1C48C}"/>
              </a:ext>
            </a:extLst>
          </p:cNvPr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活動を通し育む力とは？</a:t>
            </a:r>
            <a:r>
              <a:rPr lang="ja-JP" altLang="en-US" sz="4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　　　　　　　　　　　　　　　　</a:t>
            </a:r>
            <a:endParaRPr kumimoji="1" lang="en-US" altLang="ja-JP" sz="4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" name="図 12" descr="図形, 矢印&#10;&#10;自動的に生成された説明">
            <a:extLst>
              <a:ext uri="{FF2B5EF4-FFF2-40B4-BE49-F238E27FC236}">
                <a16:creationId xmlns:a16="http://schemas.microsoft.com/office/drawing/2014/main" id="{1D64CF60-E3EB-613D-A883-326FDBE21B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3525" y="1196939"/>
            <a:ext cx="2036841" cy="989431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0375649D-5D28-CB2B-23E9-2202771A7E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294" y="2404057"/>
            <a:ext cx="1885072" cy="1134378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41ED2D52-0776-77A5-052F-3CAA7ADCFE47}"/>
              </a:ext>
            </a:extLst>
          </p:cNvPr>
          <p:cNvGrpSpPr/>
          <p:nvPr/>
        </p:nvGrpSpPr>
        <p:grpSpPr>
          <a:xfrm>
            <a:off x="528679" y="3819378"/>
            <a:ext cx="2289371" cy="1134378"/>
            <a:chOff x="1085839" y="2439692"/>
            <a:chExt cx="7143762" cy="3257971"/>
          </a:xfrm>
        </p:grpSpPr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875F1063-6CA8-4992-0A3F-6D4951A029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36817" y="2439692"/>
              <a:ext cx="5326378" cy="1545366"/>
            </a:xfrm>
            <a:prstGeom prst="rect">
              <a:avLst/>
            </a:prstGeom>
          </p:spPr>
        </p:pic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F6D3DF14-3AED-EC79-0F16-508228464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5839" y="3776098"/>
              <a:ext cx="7143762" cy="1921565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99D89A47-D51C-572E-E3B5-D521BD28E8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486" y="5275856"/>
            <a:ext cx="1871758" cy="105195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A1761C3-8C5F-3818-EF5F-B12ACB4BF11B}"/>
              </a:ext>
            </a:extLst>
          </p:cNvPr>
          <p:cNvSpPr txBox="1"/>
          <p:nvPr/>
        </p:nvSpPr>
        <p:spPr>
          <a:xfrm>
            <a:off x="3327992" y="6260479"/>
            <a:ext cx="8780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800" b="1" u="sng" dirty="0"/>
              <a:t>心を育む事が、先での</a:t>
            </a:r>
            <a:r>
              <a:rPr kumimoji="1" lang="ja-JP" altLang="en-US" sz="2800" b="1" u="sng" dirty="0"/>
              <a:t>想像力・発想力につながる活動。</a:t>
            </a:r>
          </a:p>
        </p:txBody>
      </p:sp>
      <p:graphicFrame>
        <p:nvGraphicFramePr>
          <p:cNvPr id="5" name="図表 4">
            <a:extLst>
              <a:ext uri="{FF2B5EF4-FFF2-40B4-BE49-F238E27FC236}">
                <a16:creationId xmlns:a16="http://schemas.microsoft.com/office/drawing/2014/main" id="{615830B2-6F0E-B948-DFB1-33A68E57F9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5299507"/>
              </p:ext>
            </p:extLst>
          </p:nvPr>
        </p:nvGraphicFramePr>
        <p:xfrm>
          <a:off x="4882359" y="1425068"/>
          <a:ext cx="6594347" cy="4788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E081A33F-FE02-A7A0-1784-BC8BC23908A5}"/>
              </a:ext>
            </a:extLst>
          </p:cNvPr>
          <p:cNvSpPr/>
          <p:nvPr/>
        </p:nvSpPr>
        <p:spPr>
          <a:xfrm>
            <a:off x="187189" y="988829"/>
            <a:ext cx="3023844" cy="5546654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二等辺三角形 8">
            <a:extLst>
              <a:ext uri="{FF2B5EF4-FFF2-40B4-BE49-F238E27FC236}">
                <a16:creationId xmlns:a16="http://schemas.microsoft.com/office/drawing/2014/main" id="{C8A44258-2767-3074-E589-A2E09757893A}"/>
              </a:ext>
            </a:extLst>
          </p:cNvPr>
          <p:cNvSpPr/>
          <p:nvPr/>
        </p:nvSpPr>
        <p:spPr>
          <a:xfrm rot="5400000">
            <a:off x="3989431" y="1526388"/>
            <a:ext cx="1741471" cy="761101"/>
          </a:xfrm>
          <a:prstGeom prst="triangle">
            <a:avLst>
              <a:gd name="adj" fmla="val 5182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C00B47B-95B9-2CA3-C4B4-ECBA678A4DD3}"/>
              </a:ext>
            </a:extLst>
          </p:cNvPr>
          <p:cNvSpPr txBox="1"/>
          <p:nvPr/>
        </p:nvSpPr>
        <p:spPr>
          <a:xfrm>
            <a:off x="3220793" y="3105991"/>
            <a:ext cx="30238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b="1" u="sng" dirty="0"/>
              <a:t>自　由</a:t>
            </a:r>
            <a:endParaRPr lang="en-US" altLang="ja-JP" sz="2000" b="1" u="sng" dirty="0"/>
          </a:p>
          <a:p>
            <a:pPr algn="ctr"/>
            <a:r>
              <a:rPr kumimoji="1" lang="ja-JP" altLang="en-US" sz="2000" b="1" u="sng" dirty="0"/>
              <a:t>やりたいことがやれる</a:t>
            </a:r>
            <a:endParaRPr kumimoji="1" lang="en-US" altLang="ja-JP" sz="2000" b="1" u="sng" dirty="0"/>
          </a:p>
          <a:p>
            <a:pPr algn="ctr"/>
            <a:r>
              <a:rPr lang="ja-JP" altLang="en-US" sz="2000" b="1" u="sng" dirty="0"/>
              <a:t>怒られない</a:t>
            </a:r>
            <a:endParaRPr lang="en-US" altLang="ja-JP" sz="2000" b="1" u="sng" dirty="0"/>
          </a:p>
          <a:p>
            <a:pPr algn="ctr"/>
            <a:r>
              <a:rPr kumimoji="1" lang="ja-JP" altLang="en-US" sz="2000" b="1" u="sng" dirty="0"/>
              <a:t>縛られない</a:t>
            </a:r>
            <a:endParaRPr kumimoji="1" lang="en-US" altLang="ja-JP" sz="2000" b="1" u="sng" dirty="0"/>
          </a:p>
        </p:txBody>
      </p:sp>
      <p:sp>
        <p:nvSpPr>
          <p:cNvPr id="12" name="ハート 11">
            <a:extLst>
              <a:ext uri="{FF2B5EF4-FFF2-40B4-BE49-F238E27FC236}">
                <a16:creationId xmlns:a16="http://schemas.microsoft.com/office/drawing/2014/main" id="{6EB8C538-0CCF-3B57-BBDC-55E8ECB3DDD1}"/>
              </a:ext>
            </a:extLst>
          </p:cNvPr>
          <p:cNvSpPr/>
          <p:nvPr/>
        </p:nvSpPr>
        <p:spPr>
          <a:xfrm rot="20109108">
            <a:off x="7437219" y="896419"/>
            <a:ext cx="510362" cy="400665"/>
          </a:xfrm>
          <a:prstGeom prst="heart">
            <a:avLst/>
          </a:prstGeom>
          <a:solidFill>
            <a:srgbClr val="FF0000"/>
          </a:solidFill>
          <a:ln>
            <a:solidFill>
              <a:srgbClr val="FCAAF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星: 5 pt 13">
            <a:extLst>
              <a:ext uri="{FF2B5EF4-FFF2-40B4-BE49-F238E27FC236}">
                <a16:creationId xmlns:a16="http://schemas.microsoft.com/office/drawing/2014/main" id="{CC70FE9A-D3B2-FDA4-13E2-55960F474819}"/>
              </a:ext>
            </a:extLst>
          </p:cNvPr>
          <p:cNvSpPr/>
          <p:nvPr/>
        </p:nvSpPr>
        <p:spPr>
          <a:xfrm rot="984067">
            <a:off x="8574975" y="720986"/>
            <a:ext cx="616642" cy="510363"/>
          </a:xfrm>
          <a:prstGeom prst="star5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7D33E87E-9870-459C-5B9B-009883BC16E7}"/>
              </a:ext>
            </a:extLst>
          </p:cNvPr>
          <p:cNvSpPr/>
          <p:nvPr/>
        </p:nvSpPr>
        <p:spPr>
          <a:xfrm>
            <a:off x="7856692" y="57824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/>
              <a:t>💡</a:t>
            </a:r>
          </a:p>
        </p:txBody>
      </p:sp>
    </p:spTree>
    <p:extLst>
      <p:ext uri="{BB962C8B-B14F-4D97-AF65-F5344CB8AC3E}">
        <p14:creationId xmlns:p14="http://schemas.microsoft.com/office/powerpoint/2010/main" val="145569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D9CB89A-BFC9-4D51-BBCA-6B30A0F91757}"/>
              </a:ext>
            </a:extLst>
          </p:cNvPr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スポーツピラミッドの考え</a:t>
            </a:r>
            <a:r>
              <a:rPr lang="ja-JP" altLang="en-US" sz="4000" b="1" spc="-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？</a:t>
            </a:r>
            <a:r>
              <a:rPr lang="ja-JP" altLang="en-US" sz="4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　　　　　　　　　　　　　　　　</a:t>
            </a:r>
            <a:endParaRPr kumimoji="1" lang="en-US" altLang="ja-JP" sz="40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FF2086-1CC9-4290-A0CC-C63503D98813}"/>
              </a:ext>
            </a:extLst>
          </p:cNvPr>
          <p:cNvSpPr txBox="1"/>
          <p:nvPr/>
        </p:nvSpPr>
        <p:spPr>
          <a:xfrm>
            <a:off x="5628165" y="1843817"/>
            <a:ext cx="65638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子どもたちが</a:t>
            </a:r>
            <a:endParaRPr kumimoji="1" lang="en-US" altLang="ja-JP" sz="2400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en-US" altLang="ja-JP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『</a:t>
            </a:r>
            <a:r>
              <a:rPr kumimoji="1" lang="ja-JP" altLang="en-US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やってみよう！！</a:t>
            </a:r>
            <a:r>
              <a:rPr kumimoji="1" lang="en-US" altLang="ja-JP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』</a:t>
            </a:r>
          </a:p>
          <a:p>
            <a:r>
              <a:rPr lang="en-US" altLang="ja-JP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『</a:t>
            </a:r>
            <a:r>
              <a:rPr lang="ja-JP" altLang="en-US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この競技やってみたい！！</a:t>
            </a:r>
            <a:r>
              <a:rPr lang="en-US" altLang="ja-JP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』</a:t>
            </a:r>
            <a:endParaRPr kumimoji="1" lang="en-US" altLang="ja-JP" sz="2400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kumimoji="1" lang="ja-JP" altLang="en-US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身近なスポーツ環境は、そうなっているか</a:t>
            </a:r>
            <a:r>
              <a:rPr lang="ja-JP" altLang="en-US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？</a:t>
            </a:r>
            <a:endParaRPr kumimoji="1" lang="en-US" altLang="ja-JP" sz="2400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endParaRPr kumimoji="1" lang="en-US" altLang="ja-JP" sz="2400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  <a:p>
            <a:r>
              <a:rPr lang="ja-JP" altLang="en-US" sz="2400" b="1" dirty="0">
                <a:latin typeface="游ゴシック" panose="020F0502020204030204" pitchFamily="50" charset="-128"/>
                <a:ea typeface="游ゴシック" panose="020F0502020204030204" pitchFamily="50" charset="-128"/>
              </a:rPr>
              <a:t>身近な現場でできない活動が、今の活動です。</a:t>
            </a:r>
            <a:endParaRPr kumimoji="1" lang="en-US" altLang="ja-JP" sz="2400" b="1" dirty="0">
              <a:latin typeface="游ゴシック" panose="020F0502020204030204" pitchFamily="50" charset="-128"/>
              <a:ea typeface="游ゴシック" panose="020F0502020204030204" pitchFamily="50" charset="-128"/>
            </a:endParaRPr>
          </a:p>
        </p:txBody>
      </p:sp>
      <p:sp>
        <p:nvSpPr>
          <p:cNvPr id="2" name="台形 1">
            <a:extLst>
              <a:ext uri="{FF2B5EF4-FFF2-40B4-BE49-F238E27FC236}">
                <a16:creationId xmlns:a16="http://schemas.microsoft.com/office/drawing/2014/main" id="{A7CDFBBE-1BD9-40C6-9829-911296CAB7EA}"/>
              </a:ext>
            </a:extLst>
          </p:cNvPr>
          <p:cNvSpPr/>
          <p:nvPr/>
        </p:nvSpPr>
        <p:spPr>
          <a:xfrm>
            <a:off x="14068" y="5058326"/>
            <a:ext cx="7188591" cy="1750724"/>
          </a:xfrm>
          <a:prstGeom prst="trapezoid">
            <a:avLst>
              <a:gd name="adj" fmla="val 65486"/>
            </a:avLst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>
                <a:solidFill>
                  <a:schemeClr val="tx1"/>
                </a:solidFill>
              </a:rPr>
              <a:t>小学・中学生</a:t>
            </a:r>
            <a:endParaRPr kumimoji="1" lang="en-US" altLang="ja-JP" sz="40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b="1" dirty="0">
                <a:solidFill>
                  <a:schemeClr val="tx1"/>
                </a:solidFill>
              </a:rPr>
              <a:t>世代</a:t>
            </a:r>
            <a:endParaRPr kumimoji="1" lang="en-US" altLang="ja-JP" sz="40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b="1" dirty="0">
                <a:solidFill>
                  <a:schemeClr val="tx1"/>
                </a:solidFill>
              </a:rPr>
              <a:t>～競技者ピラミッド～</a:t>
            </a:r>
            <a:endParaRPr kumimoji="1" lang="ja-JP" altLang="en-US" sz="1600" b="1" dirty="0">
              <a:solidFill>
                <a:schemeClr val="tx1"/>
              </a:solidFill>
            </a:endParaRPr>
          </a:p>
        </p:txBody>
      </p:sp>
      <p:sp>
        <p:nvSpPr>
          <p:cNvPr id="9" name="台形 8">
            <a:extLst>
              <a:ext uri="{FF2B5EF4-FFF2-40B4-BE49-F238E27FC236}">
                <a16:creationId xmlns:a16="http://schemas.microsoft.com/office/drawing/2014/main" id="{DE3B1E80-9534-4E8F-B475-D74565AF1C35}"/>
              </a:ext>
            </a:extLst>
          </p:cNvPr>
          <p:cNvSpPr/>
          <p:nvPr/>
        </p:nvSpPr>
        <p:spPr>
          <a:xfrm>
            <a:off x="1160584" y="3433872"/>
            <a:ext cx="4895558" cy="1624454"/>
          </a:xfrm>
          <a:prstGeom prst="trapezoid">
            <a:avLst>
              <a:gd name="adj" fmla="val 67302"/>
            </a:avLst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b="1" dirty="0">
                <a:solidFill>
                  <a:schemeClr val="tx1"/>
                </a:solidFill>
              </a:rPr>
              <a:t>高校・大学</a:t>
            </a:r>
            <a:endParaRPr kumimoji="1" lang="en-US" altLang="ja-JP" sz="4000" b="1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4000" b="1" dirty="0">
                <a:solidFill>
                  <a:schemeClr val="tx1"/>
                </a:solidFill>
              </a:rPr>
              <a:t>世代</a:t>
            </a:r>
          </a:p>
        </p:txBody>
      </p:sp>
      <p:sp>
        <p:nvSpPr>
          <p:cNvPr id="3" name="二等辺三角形 2">
            <a:extLst>
              <a:ext uri="{FF2B5EF4-FFF2-40B4-BE49-F238E27FC236}">
                <a16:creationId xmlns:a16="http://schemas.microsoft.com/office/drawing/2014/main" id="{ED36F57F-72F8-49D9-8ED8-5CC4A380AEB6}"/>
              </a:ext>
            </a:extLst>
          </p:cNvPr>
          <p:cNvSpPr/>
          <p:nvPr/>
        </p:nvSpPr>
        <p:spPr>
          <a:xfrm>
            <a:off x="2272001" y="1463041"/>
            <a:ext cx="2686415" cy="1961088"/>
          </a:xfrm>
          <a:prstGeom prst="triangle">
            <a:avLst>
              <a:gd name="adj" fmla="val 50451"/>
            </a:avLst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b="1" dirty="0">
                <a:solidFill>
                  <a:schemeClr val="tx1"/>
                </a:solidFill>
              </a:rPr>
              <a:t>プロ</a:t>
            </a:r>
            <a:endParaRPr lang="en-US" altLang="ja-JP" sz="28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800" b="1" dirty="0">
                <a:solidFill>
                  <a:schemeClr val="tx1"/>
                </a:solidFill>
              </a:rPr>
              <a:t>社会人</a:t>
            </a:r>
          </a:p>
        </p:txBody>
      </p:sp>
      <p:sp>
        <p:nvSpPr>
          <p:cNvPr id="11" name="二等辺三角形 10">
            <a:extLst>
              <a:ext uri="{FF2B5EF4-FFF2-40B4-BE49-F238E27FC236}">
                <a16:creationId xmlns:a16="http://schemas.microsoft.com/office/drawing/2014/main" id="{FFA3EB21-3659-4FBD-A14E-38E2367822AB}"/>
              </a:ext>
            </a:extLst>
          </p:cNvPr>
          <p:cNvSpPr/>
          <p:nvPr/>
        </p:nvSpPr>
        <p:spPr>
          <a:xfrm>
            <a:off x="2046544" y="3922395"/>
            <a:ext cx="3414395" cy="2827234"/>
          </a:xfrm>
          <a:prstGeom prst="triangle">
            <a:avLst>
              <a:gd name="adj" fmla="val 46993"/>
            </a:avLst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dirty="0">
                <a:solidFill>
                  <a:schemeClr val="tx1"/>
                </a:solidFill>
              </a:rPr>
              <a:t>20</a:t>
            </a:r>
            <a:r>
              <a:rPr lang="ja-JP" altLang="en-US" sz="2800" b="1" dirty="0">
                <a:solidFill>
                  <a:schemeClr val="tx1"/>
                </a:solidFill>
              </a:rPr>
              <a:t>年後</a:t>
            </a:r>
            <a:endParaRPr lang="en-US" altLang="ja-JP" sz="28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800" b="1" dirty="0">
                <a:solidFill>
                  <a:schemeClr val="tx1"/>
                </a:solidFill>
              </a:rPr>
              <a:t>の</a:t>
            </a:r>
            <a:endParaRPr lang="en-US" altLang="ja-JP" sz="2800" b="1" dirty="0">
              <a:solidFill>
                <a:schemeClr val="tx1"/>
              </a:solidFill>
            </a:endParaRPr>
          </a:p>
          <a:p>
            <a:pPr algn="ctr"/>
            <a:r>
              <a:rPr lang="ja-JP" altLang="en-US" sz="2800" b="1" dirty="0">
                <a:solidFill>
                  <a:schemeClr val="tx1"/>
                </a:solidFill>
              </a:rPr>
              <a:t>スポーツ人口</a:t>
            </a:r>
          </a:p>
        </p:txBody>
      </p:sp>
    </p:spTree>
    <p:extLst>
      <p:ext uri="{BB962C8B-B14F-4D97-AF65-F5344CB8AC3E}">
        <p14:creationId xmlns:p14="http://schemas.microsoft.com/office/powerpoint/2010/main" val="148839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498885D-368C-411D-AB10-8381D1F56F9E}"/>
              </a:ext>
            </a:extLst>
          </p:cNvPr>
          <p:cNvSpPr txBox="1"/>
          <p:nvPr/>
        </p:nvSpPr>
        <p:spPr>
          <a:xfrm>
            <a:off x="0" y="5063364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スポーツを育む環境づくり。子どもがスポーツと向き合える環境整備。</a:t>
            </a:r>
            <a:endParaRPr lang="en-US" altLang="ja-JP" sz="2400" b="1" dirty="0"/>
          </a:p>
          <a:p>
            <a:r>
              <a:rPr lang="ja-JP" altLang="en-US" sz="2400" b="1" dirty="0"/>
              <a:t>スポーツ現場の熱と、子どもに起きている事との、差を埋めないかぎり、</a:t>
            </a:r>
            <a:r>
              <a:rPr kumimoji="1" lang="ja-JP" altLang="en-US" sz="2400" b="1" dirty="0"/>
              <a:t>スポーツ離れは止まりません。</a:t>
            </a:r>
            <a:endParaRPr kumimoji="1" lang="en-US" altLang="ja-JP" sz="2400" b="1" dirty="0"/>
          </a:p>
          <a:p>
            <a:r>
              <a:rPr lang="ja-JP" altLang="en-US" sz="2400" b="1" dirty="0"/>
              <a:t>この活動はそんな溝を</a:t>
            </a:r>
            <a:r>
              <a:rPr kumimoji="1" lang="ja-JP" altLang="en-US" sz="2400" b="1" dirty="0"/>
              <a:t>埋めるために、</a:t>
            </a:r>
            <a:r>
              <a:rPr lang="ja-JP" altLang="en-US" sz="2400" b="1" dirty="0"/>
              <a:t>産学官</a:t>
            </a:r>
            <a:r>
              <a:rPr kumimoji="1" lang="ja-JP" altLang="en-US" sz="2400" b="1" dirty="0"/>
              <a:t>連携した</a:t>
            </a:r>
            <a:r>
              <a:rPr lang="ja-JP" altLang="en-US" sz="2400" b="1" dirty="0"/>
              <a:t>限界を埋める</a:t>
            </a:r>
            <a:r>
              <a:rPr kumimoji="1" lang="ja-JP" altLang="en-US" sz="2400" b="1" dirty="0"/>
              <a:t>取組です。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0FC250E1-CEC9-468D-99EA-7D6CC0345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892" y="1828833"/>
            <a:ext cx="1845175" cy="149949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1876356-CADC-457B-B1A4-FCC3DFDB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499" y="1444187"/>
            <a:ext cx="1845175" cy="1384194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427E8E4-146D-68E1-0126-4B982C4A9B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3412" y="3545382"/>
            <a:ext cx="1845175" cy="1334808"/>
          </a:xfrm>
          <a:prstGeom prst="rect">
            <a:avLst/>
          </a:prstGeom>
        </p:spPr>
      </p:pic>
      <p:pic>
        <p:nvPicPr>
          <p:cNvPr id="6" name="図 5" descr="フリスビーをしている子供たち&#10;&#10;中程度の精度で自動的に生成された説明">
            <a:extLst>
              <a:ext uri="{FF2B5EF4-FFF2-40B4-BE49-F238E27FC236}">
                <a16:creationId xmlns:a16="http://schemas.microsoft.com/office/drawing/2014/main" id="{D823CE58-D44A-C64A-950F-73C7E47D82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7536" y="224976"/>
            <a:ext cx="3091157" cy="1911308"/>
          </a:xfrm>
          <a:prstGeom prst="rect">
            <a:avLst/>
          </a:prstGeom>
        </p:spPr>
      </p:pic>
      <p:pic>
        <p:nvPicPr>
          <p:cNvPr id="8" name="コンテンツ プレースホルダー 3">
            <a:extLst>
              <a:ext uri="{FF2B5EF4-FFF2-40B4-BE49-F238E27FC236}">
                <a16:creationId xmlns:a16="http://schemas.microsoft.com/office/drawing/2014/main" id="{EF66654E-1197-BB02-C156-CD4CFEB4B4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624850" y="504317"/>
            <a:ext cx="3496914" cy="187974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1D4268A5-A6E5-AD38-8F06-9D842CDF77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098658"/>
            <a:ext cx="3394540" cy="1879740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5D94F776-D7EA-951B-9621-FF82349455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2867" y="3540917"/>
            <a:ext cx="2830218" cy="156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893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6830</TotalTime>
  <Words>907</Words>
  <Application>Microsoft Office PowerPoint</Application>
  <PresentationFormat>ワイド画面</PresentationFormat>
  <Paragraphs>86</Paragraphs>
  <Slides>5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BIZ UDゴシック</vt:lpstr>
      <vt:lpstr>Meiryo UI</vt:lpstr>
      <vt:lpstr>游ゴシック</vt:lpstr>
      <vt:lpstr>游ゴシック Light</vt:lpstr>
      <vt:lpstr>Arial</vt:lpstr>
      <vt:lpstr>Office テーマ</vt:lpstr>
      <vt:lpstr>北海道×茨城県プロジェクト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荒井.修光/FSE_鎌ケ谷事業部</dc:creator>
  <cp:lastModifiedBy>片岡　憲一</cp:lastModifiedBy>
  <cp:revision>328</cp:revision>
  <cp:lastPrinted>2025-01-22T05:52:04Z</cp:lastPrinted>
  <dcterms:created xsi:type="dcterms:W3CDTF">2023-03-23T04:39:44Z</dcterms:created>
  <dcterms:modified xsi:type="dcterms:W3CDTF">2025-02-27T09:47:01Z</dcterms:modified>
</cp:coreProperties>
</file>